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8"/>
  </p:notesMasterIdLst>
  <p:sldIdLst>
    <p:sldId id="256" r:id="rId2"/>
    <p:sldId id="259" r:id="rId3"/>
    <p:sldId id="258" r:id="rId4"/>
    <p:sldId id="265" r:id="rId5"/>
    <p:sldId id="261" r:id="rId6"/>
    <p:sldId id="264" r:id="rId7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14" autoAdjust="0"/>
    <p:restoredTop sz="94660"/>
  </p:normalViewPr>
  <p:slideViewPr>
    <p:cSldViewPr>
      <p:cViewPr varScale="1">
        <p:scale>
          <a:sx n="74" d="100"/>
          <a:sy n="74" d="100"/>
        </p:scale>
        <p:origin x="-10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289C97-A4C2-455C-9DC1-CD2F9D0DD2D8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6F0F67-497B-42E3-BFCD-90545CEE8EFB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6F0F67-497B-42E3-BFCD-90545CEE8EFB}" type="slidenum">
              <a:rPr lang="pt-BR" smtClean="0"/>
              <a:pPr/>
              <a:t>2</a:t>
            </a:fld>
            <a:endParaRPr lang="pt-BR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Espaço Reservado para Data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17" name="Espaço Reservado para Rodapé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29" name="Espaço Reservado para Número de Slide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32" name="Retângulo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9" name="Retângulo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Retângulo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Retângulo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2" name="Retângulo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Título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9" name="Subtítulo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56" name="Retângulo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5" name="Retângulo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6" name="Retângulo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67" name="Retângulo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Forma livre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5" name="Forma livre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3" name="Forma livre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6" name="Forma livre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7" name="Forma livre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8" name="Forma livre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9" name="Forma livre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0" name="Forma livre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1" name="Forma livre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2" name="Forma livre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3" name="Forma livre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4" name="Forma livre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5" name="Forma livre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6" name="Forma livre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27" name="Forma livre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7" name="Retângulo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8" name="Retângulo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ângulo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tângulo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tângulo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  <p:sp>
        <p:nvSpPr>
          <p:cNvPr id="16" name="Retângulo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ângulo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Retângulo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9" name="Retângulo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Retângulo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Retângulo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Retângulo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9" name="Retângulo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Retângulo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ângulo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9" name="Conector reto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Grupo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Conector reto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Conector reto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Conector reto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ítulo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pt-BR" dirty="0" smtClean="0"/>
              <a:t>Clique no ícone para adicionar uma imagem</a:t>
            </a:r>
            <a:endParaRPr kumimoji="0" lang="en-US" dirty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grpSp>
        <p:nvGrpSpPr>
          <p:cNvPr id="14" name="Grupo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Conector reto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Conector reto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ector reto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Grupo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Conector reto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Conector reto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Conector reto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1" name="chimes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Retângulo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Retângulo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Retângulo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1" name="Retângulo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Retângulo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Retângulo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Retângulo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Retângulo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Espaço Reservado para Título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3" name="Espaço Reservado para Texto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4" name="Espaço Reservado para Data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C1548B5A-3FF8-45F6-B8F2-2247C5CC84E7}" type="datetimeFigureOut">
              <a:rPr lang="pt-BR" smtClean="0"/>
              <a:pPr/>
              <a:t>28/04/2010</a:t>
            </a:fld>
            <a:endParaRPr lang="pt-BR" dirty="0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pt-BR" dirty="0"/>
          </a:p>
        </p:txBody>
      </p:sp>
      <p:sp>
        <p:nvSpPr>
          <p:cNvPr id="23" name="Espaço Reservado para Número de Slide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9C7E58A-4351-483E-88DD-2B4A81DC6FD3}" type="slidenum">
              <a:rPr lang="pt-BR" smtClean="0"/>
              <a:pPr/>
              <a:t>‹nº›</a:t>
            </a:fld>
            <a:endParaRPr lang="pt-BR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slow">
    <p:dissolve/>
    <p:sndAc>
      <p:stSnd>
        <p:snd r:embed="rId13" name="chimes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BR" dirty="0">
                <a:solidFill>
                  <a:srgbClr val="FF0066"/>
                </a:solidFill>
              </a:rPr>
              <a:t>P</a:t>
            </a:r>
            <a:r>
              <a:rPr lang="pt-BR" dirty="0" smtClean="0">
                <a:solidFill>
                  <a:srgbClr val="FF0066"/>
                </a:solidFill>
              </a:rPr>
              <a:t>ontuação</a:t>
            </a:r>
            <a:endParaRPr lang="pt-BR" dirty="0">
              <a:solidFill>
                <a:srgbClr val="FF0066"/>
              </a:solidFill>
            </a:endParaRP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7030A0"/>
                </a:solidFill>
              </a:rPr>
              <a:t>O uso da vírgula</a:t>
            </a:r>
            <a:endParaRPr lang="pt-BR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642942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b="1" dirty="0" smtClean="0"/>
              <a:t>        Meio-ambiente e tecnologia: </a:t>
            </a:r>
            <a:r>
              <a:rPr lang="pt-BR" b="1" dirty="0" smtClean="0">
                <a:solidFill>
                  <a:srgbClr val="C00000"/>
                </a:solidFill>
              </a:rPr>
              <a:t>não há contraste, há solução(1)</a:t>
            </a:r>
            <a:endParaRPr lang="pt-BR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/>
            </a:r>
            <a:br>
              <a:rPr lang="pt-BR" dirty="0" smtClean="0"/>
            </a:br>
            <a:r>
              <a:rPr lang="pt-BR" dirty="0" smtClean="0"/>
              <a:t>         Uma das maiores preocupações do século XXI é a preservação ambiental</a:t>
            </a:r>
            <a:r>
              <a:rPr lang="pt-BR" dirty="0" smtClean="0">
                <a:solidFill>
                  <a:srgbClr val="0070C0"/>
                </a:solidFill>
              </a:rPr>
              <a:t>,</a:t>
            </a:r>
            <a:r>
              <a:rPr lang="pt-BR" dirty="0" smtClean="0">
                <a:solidFill>
                  <a:srgbClr val="FFC000"/>
                </a:solidFill>
              </a:rPr>
              <a:t> </a:t>
            </a:r>
            <a:r>
              <a:rPr lang="pt-BR" dirty="0" smtClean="0">
                <a:solidFill>
                  <a:srgbClr val="0070C0"/>
                </a:solidFill>
              </a:rPr>
              <a:t>fator que envolve o futuro do planeta</a:t>
            </a:r>
            <a:r>
              <a:rPr lang="pt-BR" dirty="0" smtClean="0"/>
              <a:t> e</a:t>
            </a:r>
            <a:r>
              <a:rPr lang="pt-BR" dirty="0" smtClean="0">
                <a:solidFill>
                  <a:srgbClr val="92D050"/>
                </a:solidFill>
              </a:rPr>
              <a:t>,</a:t>
            </a:r>
            <a:r>
              <a:rPr lang="pt-BR" dirty="0" smtClean="0"/>
              <a:t> (3)</a:t>
            </a:r>
            <a:r>
              <a:rPr lang="pt-BR" dirty="0" smtClean="0">
                <a:solidFill>
                  <a:srgbClr val="92D050"/>
                </a:solidFill>
              </a:rPr>
              <a:t>consequentemente,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0070C0"/>
                </a:solidFill>
              </a:rPr>
              <a:t>a sobrevivência humana</a:t>
            </a:r>
            <a:r>
              <a:rPr lang="pt-BR" dirty="0" smtClean="0"/>
              <a:t>.(2) </a:t>
            </a:r>
            <a:r>
              <a:rPr lang="pt-BR" dirty="0" smtClean="0">
                <a:solidFill>
                  <a:srgbClr val="92D050"/>
                </a:solidFill>
              </a:rPr>
              <a:t>Contraditoriamente,(4)</a:t>
            </a:r>
            <a:r>
              <a:rPr lang="pt-BR" dirty="0" smtClean="0"/>
              <a:t> esses problemas da natureza</a:t>
            </a:r>
            <a:r>
              <a:rPr lang="pt-BR" dirty="0" smtClean="0">
                <a:solidFill>
                  <a:srgbClr val="92D050"/>
                </a:solidFill>
              </a:rPr>
              <a:t>,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92D050"/>
                </a:solidFill>
              </a:rPr>
              <a:t>quando analisados, (5)</a:t>
            </a:r>
            <a:r>
              <a:rPr lang="pt-BR" dirty="0" smtClean="0"/>
              <a:t>são equivocadamente colocados em oposição à tecnologia.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714356"/>
            <a:ext cx="4038600" cy="5411807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None/>
            </a:pPr>
            <a:endParaRPr lang="pt-BR" dirty="0" smtClean="0">
              <a:solidFill>
                <a:srgbClr val="C00000"/>
              </a:solidFill>
            </a:endParaRPr>
          </a:p>
          <a:p>
            <a:pPr marL="514350" indent="-514350">
              <a:buNone/>
            </a:pPr>
            <a:r>
              <a:rPr lang="pt-BR" dirty="0">
                <a:solidFill>
                  <a:srgbClr val="C00000"/>
                </a:solidFill>
              </a:rPr>
              <a:t> </a:t>
            </a:r>
            <a:r>
              <a:rPr lang="pt-BR" dirty="0" smtClean="0">
                <a:solidFill>
                  <a:srgbClr val="C00000"/>
                </a:solidFill>
              </a:rPr>
              <a:t>    Em 1,  temos orações coordenadas</a:t>
            </a:r>
          </a:p>
          <a:p>
            <a:pPr marL="514350" indent="-514350">
              <a:buAutoNum type="arabicPeriod"/>
            </a:pPr>
            <a:endParaRPr lang="pt-BR" dirty="0" smtClean="0"/>
          </a:p>
          <a:p>
            <a:pPr marL="514350" indent="-514350">
              <a:buNone/>
            </a:pPr>
            <a:r>
              <a:rPr lang="pt-BR" dirty="0" smtClean="0">
                <a:solidFill>
                  <a:srgbClr val="FFFF00"/>
                </a:solidFill>
              </a:rPr>
              <a:t>     </a:t>
            </a:r>
            <a:r>
              <a:rPr lang="pt-BR" dirty="0" smtClean="0">
                <a:solidFill>
                  <a:srgbClr val="0070C0"/>
                </a:solidFill>
              </a:rPr>
              <a:t>Em 2, a vírgula marca uma explicação</a:t>
            </a:r>
          </a:p>
          <a:p>
            <a:pPr marL="514350" indent="-514350">
              <a:buNone/>
            </a:pPr>
            <a:r>
              <a:rPr lang="pt-BR" dirty="0" smtClean="0"/>
              <a:t>      </a:t>
            </a:r>
          </a:p>
          <a:p>
            <a:pPr marL="514350" indent="-514350">
              <a:buNone/>
            </a:pPr>
            <a:endParaRPr lang="pt-BR" dirty="0" smtClean="0">
              <a:solidFill>
                <a:srgbClr val="92D050"/>
              </a:solidFill>
            </a:endParaRPr>
          </a:p>
          <a:p>
            <a:pPr marL="514350" indent="-514350">
              <a:buNone/>
            </a:pPr>
            <a:r>
              <a:rPr lang="pt-BR" dirty="0">
                <a:solidFill>
                  <a:srgbClr val="92D050"/>
                </a:solidFill>
              </a:rPr>
              <a:t> </a:t>
            </a:r>
            <a:r>
              <a:rPr lang="pt-BR" dirty="0" smtClean="0">
                <a:solidFill>
                  <a:srgbClr val="92D050"/>
                </a:solidFill>
              </a:rPr>
              <a:t>    Nos casos 3 e 4 temos</a:t>
            </a:r>
          </a:p>
          <a:p>
            <a:pPr marL="514350" indent="-514350">
              <a:buNone/>
            </a:pPr>
            <a:r>
              <a:rPr lang="pt-BR" dirty="0" smtClean="0">
                <a:solidFill>
                  <a:srgbClr val="92D050"/>
                </a:solidFill>
              </a:rPr>
              <a:t>advérbios deslocados; </a:t>
            </a:r>
          </a:p>
          <a:p>
            <a:pPr marL="514350" indent="-514350">
              <a:buNone/>
            </a:pPr>
            <a:r>
              <a:rPr lang="pt-BR" dirty="0" smtClean="0">
                <a:solidFill>
                  <a:srgbClr val="92D050"/>
                </a:solidFill>
              </a:rPr>
              <a:t>em 5 tem-se uma oração adverbial</a:t>
            </a:r>
          </a:p>
        </p:txBody>
      </p:sp>
    </p:spTree>
  </p:cSld>
  <p:clrMapOvr>
    <a:masterClrMapping/>
  </p:clrMapOvr>
  <p:transition spd="slow">
    <p:dissolve/>
    <p:sndAc>
      <p:stSnd>
        <p:snd r:embed="rId3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ço Reservado para Texto 3"/>
          <p:cNvSpPr>
            <a:spLocks noGrp="1"/>
          </p:cNvSpPr>
          <p:nvPr>
            <p:ph type="body" idx="2"/>
          </p:nvPr>
        </p:nvSpPr>
        <p:spPr>
          <a:xfrm>
            <a:off x="457200" y="214290"/>
            <a:ext cx="3971924" cy="6429420"/>
          </a:xfrm>
        </p:spPr>
        <p:txBody>
          <a:bodyPr>
            <a:noAutofit/>
          </a:bodyPr>
          <a:lstStyle/>
          <a:p>
            <a:r>
              <a:rPr lang="pt-BR" sz="2400" dirty="0" smtClean="0"/>
              <a:t>    O </a:t>
            </a:r>
            <a:r>
              <a:rPr lang="pt-BR" sz="2400" dirty="0"/>
              <a:t>paradoxo acontece porque</a:t>
            </a:r>
            <a:r>
              <a:rPr lang="pt-BR" sz="2400" dirty="0">
                <a:solidFill>
                  <a:srgbClr val="FFFF00"/>
                </a:solidFill>
              </a:rPr>
              <a:t>, de certa forma</a:t>
            </a:r>
            <a:r>
              <a:rPr lang="pt-BR" sz="2400" dirty="0" smtClean="0">
                <a:solidFill>
                  <a:srgbClr val="FFFF00"/>
                </a:solidFill>
              </a:rPr>
              <a:t>,(6)</a:t>
            </a:r>
            <a:r>
              <a:rPr lang="pt-BR" sz="2400" dirty="0" smtClean="0"/>
              <a:t> </a:t>
            </a:r>
            <a:r>
              <a:rPr lang="pt-BR" sz="2400" dirty="0"/>
              <a:t>o </a:t>
            </a:r>
            <a:r>
              <a:rPr lang="pt-BR" sz="2400" dirty="0" smtClean="0"/>
              <a:t>avanço </a:t>
            </a:r>
            <a:r>
              <a:rPr lang="pt-BR" sz="2400" dirty="0"/>
              <a:t>tem um preço a se pagar. As indústrias</a:t>
            </a:r>
            <a:r>
              <a:rPr lang="pt-BR" sz="2400" dirty="0">
                <a:solidFill>
                  <a:srgbClr val="FFFF00"/>
                </a:solidFill>
              </a:rPr>
              <a:t>,</a:t>
            </a:r>
            <a:r>
              <a:rPr lang="pt-BR" sz="2400" dirty="0"/>
              <a:t> </a:t>
            </a:r>
            <a:r>
              <a:rPr lang="pt-BR" sz="2400" dirty="0">
                <a:solidFill>
                  <a:srgbClr val="FFFF00"/>
                </a:solidFill>
              </a:rPr>
              <a:t>por exemplo</a:t>
            </a:r>
            <a:r>
              <a:rPr lang="pt-BR" sz="2400" dirty="0" smtClean="0">
                <a:solidFill>
                  <a:srgbClr val="FFFF00"/>
                </a:solidFill>
              </a:rPr>
              <a:t>,(7)</a:t>
            </a:r>
            <a:r>
              <a:rPr lang="pt-BR" sz="2400" dirty="0" smtClean="0"/>
              <a:t> </a:t>
            </a:r>
            <a:r>
              <a:rPr lang="pt-BR" sz="2400" dirty="0">
                <a:solidFill>
                  <a:srgbClr val="0070C0"/>
                </a:solidFill>
              </a:rPr>
              <a:t>que são costumeiramente ligadas ao progresso</a:t>
            </a:r>
            <a:r>
              <a:rPr lang="pt-BR" sz="2400" dirty="0" smtClean="0">
                <a:solidFill>
                  <a:srgbClr val="0070C0"/>
                </a:solidFill>
              </a:rPr>
              <a:t>,(8) </a:t>
            </a:r>
            <a:r>
              <a:rPr lang="pt-BR" sz="2400" dirty="0"/>
              <a:t>emitem quantidades exorbitantes de CO2 (carbono</a:t>
            </a:r>
            <a:r>
              <a:rPr lang="pt-BR" sz="2400" dirty="0">
                <a:solidFill>
                  <a:srgbClr val="0070C0"/>
                </a:solidFill>
              </a:rPr>
              <a:t>), responsáveis pelo prejuízo causado à Camada de Ozônio </a:t>
            </a:r>
            <a:r>
              <a:rPr lang="pt-BR" sz="2400" dirty="0" smtClean="0">
                <a:solidFill>
                  <a:srgbClr val="0070C0"/>
                </a:solidFill>
              </a:rPr>
              <a:t>e(9), </a:t>
            </a:r>
            <a:r>
              <a:rPr lang="pt-BR" sz="2400" dirty="0">
                <a:solidFill>
                  <a:srgbClr val="92D050"/>
                </a:solidFill>
              </a:rPr>
              <a:t>por conseguinte, </a:t>
            </a:r>
            <a:r>
              <a:rPr lang="pt-BR" sz="2400" dirty="0" smtClean="0">
                <a:solidFill>
                  <a:srgbClr val="92D050"/>
                </a:solidFill>
              </a:rPr>
              <a:t>(10)</a:t>
            </a:r>
            <a:r>
              <a:rPr lang="pt-BR" sz="2400" dirty="0" smtClean="0"/>
              <a:t>problemas </a:t>
            </a:r>
            <a:r>
              <a:rPr lang="pt-BR" sz="2400" dirty="0"/>
              <a:t>ambientais que afetam a população</a:t>
            </a:r>
            <a:r>
              <a:rPr lang="pt-BR" sz="2800" dirty="0"/>
              <a:t>.</a:t>
            </a:r>
            <a:br>
              <a:rPr lang="pt-BR" sz="2800" dirty="0"/>
            </a:br>
            <a:endParaRPr lang="pt-BR" sz="2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5072066" y="214290"/>
            <a:ext cx="3857652" cy="6281741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pt-BR" dirty="0" smtClean="0">
                <a:solidFill>
                  <a:srgbClr val="FFFF00"/>
                </a:solidFill>
              </a:rPr>
              <a:t>     Em </a:t>
            </a:r>
            <a:r>
              <a:rPr lang="pt-BR" dirty="0" smtClean="0">
                <a:solidFill>
                  <a:srgbClr val="FFFF00"/>
                </a:solidFill>
              </a:rPr>
              <a:t> 7,  </a:t>
            </a:r>
            <a:r>
              <a:rPr lang="pt-BR" dirty="0" smtClean="0">
                <a:solidFill>
                  <a:srgbClr val="FFFF00"/>
                </a:solidFill>
              </a:rPr>
              <a:t>temos o uso da vírgula atrelado ao emprego de expressões  explicativas.</a:t>
            </a:r>
          </a:p>
          <a:p>
            <a:pPr>
              <a:buNone/>
            </a:pPr>
            <a:r>
              <a:rPr lang="pt-BR" dirty="0" smtClean="0">
                <a:solidFill>
                  <a:srgbClr val="0070C0"/>
                </a:solidFill>
              </a:rPr>
              <a:t>      </a:t>
            </a:r>
          </a:p>
          <a:p>
            <a:pPr>
              <a:buNone/>
            </a:pPr>
            <a:r>
              <a:rPr lang="pt-BR" dirty="0">
                <a:solidFill>
                  <a:srgbClr val="0070C0"/>
                </a:solidFill>
              </a:rPr>
              <a:t> </a:t>
            </a:r>
            <a:r>
              <a:rPr lang="pt-BR" dirty="0" smtClean="0">
                <a:solidFill>
                  <a:srgbClr val="0070C0"/>
                </a:solidFill>
              </a:rPr>
              <a:t>     Os casos 8 e 9 são de explicações – temos uma O.Adjetiva explicativa e um aposto.</a:t>
            </a:r>
          </a:p>
          <a:p>
            <a:pPr>
              <a:buNone/>
            </a:pPr>
            <a:r>
              <a:rPr lang="pt-BR" dirty="0" smtClean="0">
                <a:solidFill>
                  <a:srgbClr val="0070C0"/>
                </a:solidFill>
              </a:rPr>
              <a:t>   </a:t>
            </a:r>
            <a:endParaRPr lang="pt-BR" dirty="0" smtClean="0">
              <a:solidFill>
                <a:srgbClr val="92D050"/>
              </a:solidFill>
            </a:endParaRPr>
          </a:p>
          <a:p>
            <a:pPr>
              <a:buNone/>
            </a:pPr>
            <a:r>
              <a:rPr lang="pt-BR" dirty="0">
                <a:solidFill>
                  <a:srgbClr val="92D050"/>
                </a:solidFill>
              </a:rPr>
              <a:t> </a:t>
            </a:r>
            <a:r>
              <a:rPr lang="pt-BR" dirty="0" smtClean="0">
                <a:solidFill>
                  <a:srgbClr val="92D050"/>
                </a:solidFill>
              </a:rPr>
              <a:t>       Já </a:t>
            </a:r>
            <a:r>
              <a:rPr lang="pt-BR" dirty="0" smtClean="0">
                <a:solidFill>
                  <a:srgbClr val="92D050"/>
                </a:solidFill>
              </a:rPr>
              <a:t>em 6 e </a:t>
            </a:r>
            <a:r>
              <a:rPr lang="pt-BR" dirty="0" smtClean="0">
                <a:solidFill>
                  <a:srgbClr val="92D050"/>
                </a:solidFill>
              </a:rPr>
              <a:t>10, temos novamente uma expressão adverbial deslocada.</a:t>
            </a:r>
          </a:p>
          <a:p>
            <a:pPr>
              <a:buNone/>
            </a:pPr>
            <a:endParaRPr lang="pt-BR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64344" y="357167"/>
            <a:ext cx="4038600" cy="59392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pt-BR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pt-BR" dirty="0" smtClean="0">
                <a:solidFill>
                  <a:srgbClr val="7030A0"/>
                </a:solidFill>
              </a:rPr>
              <a:t>         Mas,(11) </a:t>
            </a:r>
            <a:r>
              <a:rPr lang="pt-BR" dirty="0" smtClean="0">
                <a:solidFill>
                  <a:srgbClr val="92D050"/>
                </a:solidFill>
              </a:rPr>
              <a:t>se a tecnologia significa conhecimento, (12) </a:t>
            </a:r>
            <a:r>
              <a:rPr lang="pt-BR" dirty="0" smtClean="0">
                <a:solidFill>
                  <a:srgbClr val="FFC000"/>
                </a:solidFill>
              </a:rPr>
              <a:t>nesse caso, (13) </a:t>
            </a:r>
            <a:r>
              <a:rPr lang="pt-BR" dirty="0" smtClean="0"/>
              <a:t>não vemos contrastes com o meio-ambiente. Estamos numa época em que preservar os ecossistemas do planeta é mais do que avanço</a:t>
            </a:r>
            <a:r>
              <a:rPr lang="pt-BR" dirty="0" smtClean="0">
                <a:solidFill>
                  <a:srgbClr val="0070C0"/>
                </a:solidFill>
              </a:rPr>
              <a:t>, é uma questão de continuidade das espécies animais e vegetai s(14)</a:t>
            </a:r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,incluindo  nós (15)</a:t>
            </a:r>
            <a:r>
              <a:rPr lang="pt-BR" dirty="0" smtClean="0">
                <a:solidFill>
                  <a:srgbClr val="0070C0"/>
                </a:solidFill>
              </a:rPr>
              <a:t>,</a:t>
            </a:r>
            <a:r>
              <a:rPr lang="pt-BR" dirty="0" smtClean="0"/>
              <a:t> </a:t>
            </a:r>
            <a:r>
              <a:rPr lang="pt-BR" dirty="0" smtClean="0">
                <a:solidFill>
                  <a:srgbClr val="0070C0"/>
                </a:solidFill>
              </a:rPr>
              <a:t>humanos (16). </a:t>
            </a:r>
            <a:r>
              <a:rPr lang="pt-BR" dirty="0" smtClean="0"/>
              <a:t>As pesquisas acontecem a todo o momento e</a:t>
            </a:r>
            <a:r>
              <a:rPr lang="pt-BR" dirty="0" smtClean="0">
                <a:solidFill>
                  <a:srgbClr val="92D050"/>
                </a:solidFill>
              </a:rPr>
              <a:t>, dessa forma, (17)</a:t>
            </a:r>
            <a:r>
              <a:rPr lang="pt-BR" dirty="0" smtClean="0"/>
              <a:t>podemos considerá-las parceiras na busca por soluções a essa problemática.</a:t>
            </a:r>
            <a:br>
              <a:rPr lang="pt-BR" dirty="0" smtClean="0"/>
            </a:b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55344" y="214290"/>
            <a:ext cx="4038600" cy="6082175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pt-BR" dirty="0" smtClean="0">
                <a:solidFill>
                  <a:srgbClr val="7030A0"/>
                </a:solidFill>
              </a:rPr>
              <a:t>       Em 11, temos uma conjunção iniciando período.</a:t>
            </a:r>
          </a:p>
          <a:p>
            <a:pPr>
              <a:buNone/>
            </a:pPr>
            <a:r>
              <a:rPr lang="pt-BR" dirty="0" smtClean="0"/>
              <a:t>     </a:t>
            </a:r>
          </a:p>
          <a:p>
            <a:pPr>
              <a:buNone/>
            </a:pPr>
            <a:r>
              <a:rPr lang="pt-BR" dirty="0" smtClean="0"/>
              <a:t>     </a:t>
            </a:r>
            <a:r>
              <a:rPr lang="pt-BR" dirty="0" smtClean="0">
                <a:solidFill>
                  <a:srgbClr val="92D050"/>
                </a:solidFill>
              </a:rPr>
              <a:t>Em 12, a vírgula separa uma O. adverbial deslocada; Já em 17, tem-se uma expressão adverbial no meio da oração.</a:t>
            </a:r>
          </a:p>
          <a:p>
            <a:pPr>
              <a:buNone/>
            </a:pPr>
            <a:r>
              <a:rPr lang="pt-BR" dirty="0" smtClean="0"/>
              <a:t>      </a:t>
            </a:r>
          </a:p>
          <a:p>
            <a:pPr>
              <a:buNone/>
            </a:pPr>
            <a:r>
              <a:rPr lang="pt-BR" dirty="0" smtClean="0"/>
              <a:t>      </a:t>
            </a:r>
            <a:r>
              <a:rPr lang="pt-BR" dirty="0" smtClean="0">
                <a:solidFill>
                  <a:srgbClr val="FFC000"/>
                </a:solidFill>
              </a:rPr>
              <a:t>Em 13, o autor isola um termo que remete a oração anterior.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r>
              <a:rPr lang="pt-BR" dirty="0" smtClean="0">
                <a:solidFill>
                  <a:srgbClr val="0070C0"/>
                </a:solidFill>
              </a:rPr>
              <a:t>      Em 14 e em 16, temos explicações.</a:t>
            </a:r>
          </a:p>
          <a:p>
            <a:pPr>
              <a:buNone/>
            </a:pPr>
            <a:r>
              <a:rPr lang="pt-BR" dirty="0" smtClean="0"/>
              <a:t>        </a:t>
            </a:r>
          </a:p>
          <a:p>
            <a:pPr>
              <a:buNone/>
            </a:pPr>
            <a:r>
              <a:rPr lang="pt-BR" dirty="0" smtClean="0"/>
              <a:t>      </a:t>
            </a:r>
            <a:r>
              <a:rPr lang="pt-BR" dirty="0" smtClean="0">
                <a:solidFill>
                  <a:schemeClr val="accent6">
                    <a:lumMod val="50000"/>
                  </a:schemeClr>
                </a:solidFill>
              </a:rPr>
              <a:t>Em 15, ocorre o isolamento de um a reduzida de gerúndio.   </a:t>
            </a:r>
          </a:p>
          <a:p>
            <a:pPr>
              <a:buNone/>
            </a:pPr>
            <a:endParaRPr lang="pt-BR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214290"/>
            <a:ext cx="4038600" cy="6286544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/>
              <a:t>        </a:t>
            </a:r>
            <a:r>
              <a:rPr lang="pt-BR" dirty="0"/>
              <a:t>O desenvolvimento de projetos científicos que visem a amenizar os transtornos causados à Terra é plenamente possível e real. A era tecnológica precisa atuar </a:t>
            </a:r>
            <a:r>
              <a:rPr lang="pt-BR" dirty="0">
                <a:solidFill>
                  <a:schemeClr val="bg2">
                    <a:lumMod val="50000"/>
                  </a:schemeClr>
                </a:solidFill>
              </a:rPr>
              <a:t>a serviço do bem-estar, da qualidade de vida, muito mais do que em favor de um conforto </a:t>
            </a:r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momentâneo(18).</a:t>
            </a:r>
            <a:r>
              <a:rPr lang="pt-BR" dirty="0" smtClean="0"/>
              <a:t> </a:t>
            </a:r>
            <a:r>
              <a:rPr lang="pt-BR" dirty="0"/>
              <a:t>Nessas circunstâncias não existe contraste algum</a:t>
            </a:r>
            <a:r>
              <a:rPr lang="pt-BR" dirty="0">
                <a:solidFill>
                  <a:srgbClr val="FF0066"/>
                </a:solidFill>
              </a:rPr>
              <a:t>, pelo contrário, </a:t>
            </a:r>
            <a:r>
              <a:rPr lang="pt-BR" dirty="0"/>
              <a:t>há uma relação direta que poderá se transformar na salvação do mundo.</a:t>
            </a:r>
            <a:br>
              <a:rPr lang="pt-BR" dirty="0"/>
            </a:b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pt-BR" dirty="0" smtClean="0"/>
              <a:t>    </a:t>
            </a:r>
            <a:r>
              <a:rPr lang="pt-BR" dirty="0" smtClean="0">
                <a:solidFill>
                  <a:schemeClr val="bg2">
                    <a:lumMod val="50000"/>
                  </a:schemeClr>
                </a:solidFill>
              </a:rPr>
              <a:t>Em 18, a vírgula separa uma enumeração.</a:t>
            </a:r>
          </a:p>
          <a:p>
            <a:pPr>
              <a:buNone/>
            </a:pPr>
            <a:endParaRPr lang="pt-BR" dirty="0"/>
          </a:p>
          <a:p>
            <a:pPr>
              <a:buNone/>
            </a:pPr>
            <a:r>
              <a:rPr lang="pt-BR" dirty="0" smtClean="0">
                <a:solidFill>
                  <a:srgbClr val="FF0066"/>
                </a:solidFill>
              </a:rPr>
              <a:t>      Já em 19, ocorre o isolamento de uma expressão que marca a mudança da orientação argumentativa.</a:t>
            </a:r>
          </a:p>
          <a:p>
            <a:pPr>
              <a:buNone/>
            </a:pPr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42852"/>
            <a:ext cx="4038600" cy="6500858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pt-BR" dirty="0" smtClean="0"/>
              <a:t>        </a:t>
            </a:r>
            <a:r>
              <a:rPr lang="pt-BR" dirty="0" smtClean="0">
                <a:solidFill>
                  <a:srgbClr val="7030A0"/>
                </a:solidFill>
              </a:rPr>
              <a:t>Portanto(20), </a:t>
            </a:r>
            <a:r>
              <a:rPr lang="pt-BR" dirty="0"/>
              <a:t>as universidades e instituições de pesquisas em geral precisam agir rapidamente na elaboração de pacotes científicos com vistas a combater os resultados caóticos da ação antrópica irresponsável. Nada melhor do que a ciência para direcionar formas práticas de amenizarmos a “ferida” que tomou conta do nosso Planeta Azul. </a:t>
            </a:r>
          </a:p>
          <a:p>
            <a:pPr>
              <a:buNone/>
            </a:pPr>
            <a:endParaRPr lang="pt-BR" dirty="0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pt-BR" dirty="0" smtClean="0"/>
              <a:t> </a:t>
            </a:r>
            <a:r>
              <a:rPr lang="pt-BR" dirty="0" smtClean="0">
                <a:solidFill>
                  <a:srgbClr val="7030A0"/>
                </a:solidFill>
              </a:rPr>
              <a:t>Em 20, a vírgula é empregada para isolar uma conjunção conclusiva que inicia a oração</a:t>
            </a:r>
            <a:endParaRPr lang="pt-BR" dirty="0"/>
          </a:p>
        </p:txBody>
      </p:sp>
    </p:spTree>
  </p:cSld>
  <p:clrMapOvr>
    <a:masterClrMapping/>
  </p:clrMapOvr>
  <p:transition spd="slow">
    <p:dissolv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trô">
  <a:themeElements>
    <a:clrScheme name="Metrô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Metrô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rô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77</TotalTime>
  <Words>506</Words>
  <Application>Microsoft Office PowerPoint</Application>
  <PresentationFormat>Apresentação na tela (4:3)</PresentationFormat>
  <Paragraphs>37</Paragraphs>
  <Slides>6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7" baseType="lpstr">
      <vt:lpstr>Metrô</vt:lpstr>
      <vt:lpstr>Pontuação</vt:lpstr>
      <vt:lpstr>Slide 2</vt:lpstr>
      <vt:lpstr>Slide 3</vt:lpstr>
      <vt:lpstr>Slide 4</vt:lpstr>
      <vt:lpstr>Slide 5</vt:lpstr>
      <vt:lpstr>Slide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Pontuação</dc:title>
  <dc:creator>Not01</dc:creator>
  <cp:lastModifiedBy>Not01</cp:lastModifiedBy>
  <cp:revision>16</cp:revision>
  <dcterms:created xsi:type="dcterms:W3CDTF">2010-04-28T02:14:08Z</dcterms:created>
  <dcterms:modified xsi:type="dcterms:W3CDTF">2010-04-28T23:34:42Z</dcterms:modified>
</cp:coreProperties>
</file>